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3" d="100"/>
          <a:sy n="63" d="100"/>
        </p:scale>
        <p:origin x="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20C39-A3E0-4936-8D6E-0FFA1108B6A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403092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20C39-A3E0-4936-8D6E-0FFA1108B6A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241693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20C39-A3E0-4936-8D6E-0FFA1108B6A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302112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20C39-A3E0-4936-8D6E-0FFA1108B6A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184532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20C39-A3E0-4936-8D6E-0FFA1108B6A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17018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20C39-A3E0-4936-8D6E-0FFA1108B6A6}"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90871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20C39-A3E0-4936-8D6E-0FFA1108B6A6}"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410252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20C39-A3E0-4936-8D6E-0FFA1108B6A6}"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167487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20C39-A3E0-4936-8D6E-0FFA1108B6A6}"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57965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20C39-A3E0-4936-8D6E-0FFA1108B6A6}"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377142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20C39-A3E0-4936-8D6E-0FFA1108B6A6}"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B5428-DC36-4B1C-B50F-1265963C4281}" type="slidenum">
              <a:rPr lang="en-US" smtClean="0"/>
              <a:t>‹#›</a:t>
            </a:fld>
            <a:endParaRPr lang="en-US"/>
          </a:p>
        </p:txBody>
      </p:sp>
    </p:spTree>
    <p:extLst>
      <p:ext uri="{BB962C8B-B14F-4D97-AF65-F5344CB8AC3E}">
        <p14:creationId xmlns:p14="http://schemas.microsoft.com/office/powerpoint/2010/main" val="63323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20C39-A3E0-4936-8D6E-0FFA1108B6A6}" type="datetimeFigureOut">
              <a:rPr lang="en-US" smtClean="0"/>
              <a:t>9/27/2021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B5428-DC36-4B1C-B50F-1265963C4281}" type="slidenum">
              <a:rPr lang="en-US" smtClean="0"/>
              <a:t>‹#›</a:t>
            </a:fld>
            <a:endParaRPr lang="en-US"/>
          </a:p>
        </p:txBody>
      </p:sp>
    </p:spTree>
    <p:extLst>
      <p:ext uri="{BB962C8B-B14F-4D97-AF65-F5344CB8AC3E}">
        <p14:creationId xmlns:p14="http://schemas.microsoft.com/office/powerpoint/2010/main" val="211149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46651" y="998805"/>
            <a:ext cx="5631766" cy="1610825"/>
          </a:xfrm>
        </p:spPr>
        <p:txBody>
          <a:bodyPr>
            <a:normAutofit/>
          </a:bodyPr>
          <a:lstStyle/>
          <a:p>
            <a:r>
              <a:rPr lang="en-US" dirty="0" smtClean="0"/>
              <a:t>Alpha Delta Mu </a:t>
            </a:r>
            <a:br>
              <a:rPr lang="en-US" dirty="0" smtClean="0"/>
            </a:br>
            <a:r>
              <a:rPr lang="en-US" sz="3600" dirty="0" smtClean="0"/>
              <a:t>Alumni Association</a:t>
            </a:r>
            <a:endParaRPr lang="en-US" sz="3600" dirty="0"/>
          </a:p>
        </p:txBody>
      </p:sp>
      <p:sp>
        <p:nvSpPr>
          <p:cNvPr id="3" name="Subtitle 2"/>
          <p:cNvSpPr>
            <a:spLocks noGrp="1"/>
          </p:cNvSpPr>
          <p:nvPr>
            <p:ph type="subTitle" idx="1"/>
          </p:nvPr>
        </p:nvSpPr>
        <p:spPr>
          <a:xfrm>
            <a:off x="6133513" y="3587262"/>
            <a:ext cx="4858043" cy="1289538"/>
          </a:xfrm>
        </p:spPr>
        <p:txBody>
          <a:bodyPr>
            <a:normAutofit/>
          </a:bodyPr>
          <a:lstStyle/>
          <a:p>
            <a:r>
              <a:rPr lang="en-US" sz="3200" b="1" dirty="0" smtClean="0">
                <a:latin typeface="Americana BT" panose="02020504070506090904" pitchFamily="18" charset="0"/>
              </a:rPr>
              <a:t>John F Humphrey</a:t>
            </a:r>
          </a:p>
          <a:p>
            <a:r>
              <a:rPr lang="en-US" sz="3200" b="1" dirty="0" smtClean="0">
                <a:latin typeface="Americana BT" panose="02020504070506090904" pitchFamily="18" charset="0"/>
              </a:rPr>
              <a:t>Memorial Scholarship</a:t>
            </a:r>
            <a:endParaRPr lang="en-US" sz="3200" b="1" dirty="0">
              <a:latin typeface="Americana BT" panose="020205040705060909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14" y="1126586"/>
            <a:ext cx="4423117" cy="4423117"/>
          </a:xfrm>
          <a:prstGeom prst="rect">
            <a:avLst/>
          </a:prstGeom>
        </p:spPr>
      </p:pic>
    </p:spTree>
    <p:extLst>
      <p:ext uri="{BB962C8B-B14F-4D97-AF65-F5344CB8AC3E}">
        <p14:creationId xmlns:p14="http://schemas.microsoft.com/office/powerpoint/2010/main" val="124817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 y="399573"/>
            <a:ext cx="10515600" cy="1325563"/>
          </a:xfrm>
        </p:spPr>
        <p:txBody>
          <a:bodyPr/>
          <a:lstStyle/>
          <a:p>
            <a:pPr algn="ctr"/>
            <a:r>
              <a:rPr lang="en-US" u="sng" dirty="0" smtClean="0"/>
              <a:t>History of the Fraternity </a:t>
            </a:r>
            <a:endParaRPr lang="en-US" u="sng" dirty="0"/>
          </a:p>
        </p:txBody>
      </p:sp>
      <p:sp>
        <p:nvSpPr>
          <p:cNvPr id="3" name="Content Placeholder 2"/>
          <p:cNvSpPr>
            <a:spLocks noGrp="1"/>
          </p:cNvSpPr>
          <p:nvPr>
            <p:ph idx="1"/>
          </p:nvPr>
        </p:nvSpPr>
        <p:spPr/>
        <p:txBody>
          <a:bodyPr>
            <a:normAutofit fontScale="85000" lnSpcReduction="20000"/>
          </a:bodyPr>
          <a:lstStyle/>
          <a:p>
            <a:r>
              <a:rPr lang="en-US" b="1" dirty="0"/>
              <a:t>National Fraternity</a:t>
            </a:r>
            <a:endParaRPr lang="en-US" dirty="0"/>
          </a:p>
          <a:p>
            <a:r>
              <a:rPr lang="en-US" dirty="0"/>
              <a:t>The Fraternity was founded in 1968 to bind together all the college students at Morrisville who have an interest in music. Over the years, the fraternity has played a key role in broadening the brother’s knowledge of, and interest in the field of music and its future.</a:t>
            </a:r>
          </a:p>
          <a:p>
            <a:r>
              <a:rPr lang="en-US" dirty="0"/>
              <a:t>Although the support and strengthening of Morrisville’s music department is the main objective of the fraternity, the brothers enjoy a number of social activities. With the </a:t>
            </a:r>
            <a:r>
              <a:rPr lang="en-US" dirty="0" smtClean="0"/>
              <a:t>assistance </a:t>
            </a:r>
            <a:r>
              <a:rPr lang="en-US" dirty="0"/>
              <a:t>of some of the most active alumni of any organization on campus, the fraternity dinners and annual summer camping trip </a:t>
            </a:r>
            <a:r>
              <a:rPr lang="en-US" dirty="0" smtClean="0"/>
              <a:t>proved </a:t>
            </a:r>
            <a:r>
              <a:rPr lang="en-US" dirty="0"/>
              <a:t>to be the most festive and enjoyable activities during the year.</a:t>
            </a:r>
          </a:p>
          <a:p>
            <a:r>
              <a:rPr lang="en-US" dirty="0"/>
              <a:t>As well as the learning experience and fun activities, Alpha Delta Mu </a:t>
            </a:r>
            <a:r>
              <a:rPr lang="en-US" dirty="0" smtClean="0"/>
              <a:t>was </a:t>
            </a:r>
            <a:r>
              <a:rPr lang="en-US" dirty="0"/>
              <a:t>also committed to community service. Heeding requests from administration, student government and local civic organizations, the brothers </a:t>
            </a:r>
            <a:r>
              <a:rPr lang="en-US" dirty="0" smtClean="0"/>
              <a:t>had been seen </a:t>
            </a:r>
            <a:r>
              <a:rPr lang="en-US" dirty="0"/>
              <a:t>aiding the Red Cross in blood drives, running a fund raising booth on parents weekend and sponsoring top name musicians for the annual Jazz </a:t>
            </a:r>
            <a:r>
              <a:rPr lang="en-US" dirty="0" smtClean="0"/>
              <a:t>festival.</a:t>
            </a:r>
            <a:endParaRPr lang="en-US" dirty="0"/>
          </a:p>
          <a:p>
            <a:endParaRPr lang="en-US" dirty="0"/>
          </a:p>
        </p:txBody>
      </p:sp>
      <p:pic>
        <p:nvPicPr>
          <p:cNvPr id="4" name="Picture 3"/>
          <p:cNvPicPr>
            <a:picLocks noChangeAspect="1"/>
          </p:cNvPicPr>
          <p:nvPr/>
        </p:nvPicPr>
        <p:blipFill>
          <a:blip r:embed="rId2"/>
          <a:stretch>
            <a:fillRect/>
          </a:stretch>
        </p:blipFill>
        <p:spPr>
          <a:xfrm>
            <a:off x="8406714" y="121921"/>
            <a:ext cx="2947086" cy="2057400"/>
          </a:xfrm>
          <a:prstGeom prst="rect">
            <a:avLst/>
          </a:prstGeom>
        </p:spPr>
      </p:pic>
    </p:spTree>
    <p:extLst>
      <p:ext uri="{BB962C8B-B14F-4D97-AF65-F5344CB8AC3E}">
        <p14:creationId xmlns:p14="http://schemas.microsoft.com/office/powerpoint/2010/main" val="30341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65125"/>
            <a:ext cx="6705600" cy="1325563"/>
          </a:xfrm>
        </p:spPr>
        <p:txBody>
          <a:bodyPr/>
          <a:lstStyle/>
          <a:p>
            <a:pPr algn="ctr"/>
            <a:r>
              <a:rPr lang="en-US" u="sng" dirty="0" smtClean="0"/>
              <a:t>Progression of the Alumni Association</a:t>
            </a:r>
            <a:endParaRPr lang="en-US" u="sng" dirty="0"/>
          </a:p>
        </p:txBody>
      </p:sp>
      <p:sp>
        <p:nvSpPr>
          <p:cNvPr id="3" name="Content Placeholder 2"/>
          <p:cNvSpPr>
            <a:spLocks noGrp="1"/>
          </p:cNvSpPr>
          <p:nvPr>
            <p:ph idx="1"/>
          </p:nvPr>
        </p:nvSpPr>
        <p:spPr>
          <a:xfrm>
            <a:off x="838200" y="2143760"/>
            <a:ext cx="10515600" cy="4351338"/>
          </a:xfrm>
        </p:spPr>
        <p:txBody>
          <a:bodyPr>
            <a:normAutofit fontScale="92500" lnSpcReduction="20000"/>
          </a:bodyPr>
          <a:lstStyle/>
          <a:p>
            <a:r>
              <a:rPr lang="en-US" dirty="0" smtClean="0"/>
              <a:t>By the late 1980’s, the need had arisen to organize the numerous graduates so that their efforts would have a common direction and goal. The Alpha Delta Mu Alumni Organization was founded on January 31, 1987.</a:t>
            </a:r>
          </a:p>
          <a:p>
            <a:r>
              <a:rPr lang="en-US" dirty="0" smtClean="0"/>
              <a:t>It’s purpose is to maintain an organized alumni group, establish stable interaction between the alumni and active members, establish funds, promote social and business contacts between alumni brothers and maintain an ongoing search for "lost" brothers.</a:t>
            </a:r>
          </a:p>
          <a:p>
            <a:r>
              <a:rPr lang="en-US" dirty="0" smtClean="0"/>
              <a:t>The Alumni Association is a strong, active organization. The Association holds numerous meetings each year and attends many activities promoted by SUNY Morrisville and the Alpha Delta Mu Fraternity. </a:t>
            </a:r>
          </a:p>
          <a:p>
            <a:r>
              <a:rPr lang="en-US" dirty="0" smtClean="0"/>
              <a:t>Music has always been an important part of Alpha Delta Mu.  We would not be where we are today without the music or the man who brought us together.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59" y="52546"/>
            <a:ext cx="3136821" cy="2091214"/>
          </a:xfrm>
          <a:prstGeom prst="rect">
            <a:avLst/>
          </a:prstGeom>
        </p:spPr>
      </p:pic>
    </p:spTree>
    <p:extLst>
      <p:ext uri="{BB962C8B-B14F-4D97-AF65-F5344CB8AC3E}">
        <p14:creationId xmlns:p14="http://schemas.microsoft.com/office/powerpoint/2010/main" val="429143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eaLnBrk="0" fontAlgn="base" hangingPunct="0">
              <a:lnSpc>
                <a:spcPct val="100000"/>
              </a:lnSpc>
              <a:spcAft>
                <a:spcPct val="0"/>
              </a:spcAft>
            </a:pPr>
            <a:r>
              <a:rPr lang="en-US" altLang="en-US" b="1" u="sng">
                <a:solidFill>
                  <a:prstClr val="black"/>
                </a:solidFill>
                <a:latin typeface="Arial" panose="020B0604020202020204" pitchFamily="34" charset="0"/>
                <a:ea typeface="MS Mincho" charset="-128"/>
                <a:cs typeface="Arial" panose="020B0604020202020204" pitchFamily="34" charset="0"/>
              </a:rPr>
              <a:t>Our </a:t>
            </a:r>
            <a:r>
              <a:rPr lang="en-US" altLang="en-US" b="1" u="sng" smtClean="0">
                <a:solidFill>
                  <a:prstClr val="black"/>
                </a:solidFill>
                <a:latin typeface="Arial" panose="020B0604020202020204" pitchFamily="34" charset="0"/>
                <a:ea typeface="MS Mincho" charset="-128"/>
                <a:cs typeface="Arial" panose="020B0604020202020204" pitchFamily="34" charset="0"/>
              </a:rPr>
              <a:t>Founder</a:t>
            </a:r>
            <a:endParaRPr lang="en-US" altLang="en-US" sz="4800" dirty="0">
              <a:solidFill>
                <a:prstClr val="black"/>
              </a:solidFill>
            </a:endParaRPr>
          </a:p>
        </p:txBody>
      </p:sp>
      <p:sp>
        <p:nvSpPr>
          <p:cNvPr id="8" name="Content Placeholder 7"/>
          <p:cNvSpPr>
            <a:spLocks noGrp="1"/>
          </p:cNvSpPr>
          <p:nvPr>
            <p:ph idx="1"/>
          </p:nvPr>
        </p:nvSpPr>
        <p:spPr>
          <a:xfrm>
            <a:off x="838200" y="1825624"/>
            <a:ext cx="10515600" cy="4864735"/>
          </a:xfrm>
        </p:spPr>
        <p:txBody>
          <a:bodyPr/>
          <a:lstStyle/>
          <a:p>
            <a:pPr lvl="0"/>
            <a:r>
              <a:rPr lang="en-US" sz="1600" dirty="0"/>
              <a:t>John F. Humphrey was more than a teacher or founder of Alpha Delta Mu.  To all of us he was a brother, to some, a teacher and a few, a father.</a:t>
            </a:r>
          </a:p>
          <a:p>
            <a:pPr lvl="0"/>
            <a:r>
              <a:rPr lang="en-US" sz="1600" dirty="0"/>
              <a:t>The music came to SUNY Morrisville in 1964 when a young man fresh out of college was hired to teach music at SUNY Morrisville. Known to everyone as "Doc, in the 33 years he taught at Morrisville, he became a legend in his own right.</a:t>
            </a:r>
          </a:p>
          <a:p>
            <a:pPr lvl="0"/>
            <a:r>
              <a:rPr lang="en-US" sz="1600" dirty="0"/>
              <a:t>Many of Morrisville’s instructors and graduates can recall performing with Doc in the College Orchestra, the College Choir, Musicals, AWOL, Cathedral, Paragons and Skylarks.</a:t>
            </a:r>
          </a:p>
          <a:p>
            <a:pPr lvl="0"/>
            <a:r>
              <a:rPr lang="en-US" sz="1600" dirty="0"/>
              <a:t>Within five years he helped start a concert band, the Paragons Jazz Band and a choir.. He arranged for Morrisville appearances by music greats. Humphrey formed the New York State Intercollegiate Jazz Festival, which brought top jazz talent to the Morrisville campus such as Buddy Rich, Stan Kenton, Maynard Ferguson and Count Basie.. </a:t>
            </a:r>
          </a:p>
          <a:p>
            <a:pPr lvl="0"/>
            <a:r>
              <a:rPr lang="en-US" sz="1600" dirty="0"/>
              <a:t>In 1968 Doc gathered a number of students and established the Alpha Delta Mu Music Fraternity at SUNY Morrisville.</a:t>
            </a:r>
          </a:p>
          <a:p>
            <a:pPr lvl="0"/>
            <a:r>
              <a:rPr lang="en-US" sz="1600" dirty="0"/>
              <a:t>In an Alumni News interview at the time of his retirement in 1995.  Doc admitted that when he came to Morrisville, he didn't anticipate staying so long.  For those of us who knew him, we know he wouldn't have considered teaching anywhere else.  Doc and music at SUNY Morrisville will always be synonymous.  Whether you ever touched a musical instrument; if you ever passed through Morrisville, you were certainly touched by Doc.</a:t>
            </a:r>
          </a:p>
          <a:p>
            <a:pPr lvl="0"/>
            <a:r>
              <a:rPr lang="en-US" sz="1600" dirty="0" smtClean="0"/>
              <a:t>Doc </a:t>
            </a:r>
            <a:r>
              <a:rPr lang="en-US" sz="1600" dirty="0"/>
              <a:t>passed away after suffering a massive heart attack.  He was 67 years old</a:t>
            </a:r>
            <a:r>
              <a:rPr lang="en-US" sz="1600" dirty="0" smtClean="0"/>
              <a:t>. We were all heartbroken and decided the best way to perpetuate our love of him and the music was to create this </a:t>
            </a:r>
            <a:r>
              <a:rPr lang="en-US" sz="1600" smtClean="0"/>
              <a:t>scholarship fund.</a:t>
            </a:r>
            <a:endParaRPr lang="en-US" sz="1600" dirty="0"/>
          </a:p>
          <a:p>
            <a:pPr algn="ctr"/>
            <a:r>
              <a:rPr lang="en-US" sz="1600" dirty="0"/>
              <a:t>"</a:t>
            </a:r>
            <a:r>
              <a:rPr lang="en-US" sz="1600" b="1" u="sng" dirty="0"/>
              <a:t>I loved my job.  Students are important to me."  Doc was quoted as </a:t>
            </a:r>
            <a:r>
              <a:rPr lang="en-US" sz="1600" b="1" u="sng" dirty="0" smtClean="0"/>
              <a:t>saying . </a:t>
            </a:r>
            <a:endParaRPr lang="en-US" sz="1600" b="1" u="sng" dirty="0"/>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643" y="62546"/>
            <a:ext cx="2564477" cy="176307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760" y="69786"/>
            <a:ext cx="2377440" cy="1755838"/>
          </a:xfrm>
          <a:prstGeom prst="rect">
            <a:avLst/>
          </a:prstGeom>
        </p:spPr>
      </p:pic>
    </p:spTree>
    <p:extLst>
      <p:ext uri="{BB962C8B-B14F-4D97-AF65-F5344CB8AC3E}">
        <p14:creationId xmlns:p14="http://schemas.microsoft.com/office/powerpoint/2010/main" val="2756731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5872163"/>
          </a:xfrm>
        </p:spPr>
        <p:txBody>
          <a:bodyPr>
            <a:normAutofit fontScale="62500" lnSpcReduction="20000"/>
          </a:bodyPr>
          <a:lstStyle/>
          <a:p>
            <a:r>
              <a:rPr lang="en-US" sz="4400" b="1" u="sng" dirty="0">
                <a:latin typeface="Baskerville Old Face" panose="02020602080505020303" pitchFamily="18" charset="0"/>
              </a:rPr>
              <a:t>To honor John “Doc” Humphrey for all the time, friendship, and love he gave us, Alpha Delta Mu, his family and fiends have established this scholarship in his name</a:t>
            </a:r>
            <a:r>
              <a:rPr lang="en-US" dirty="0"/>
              <a:t>.  </a:t>
            </a:r>
          </a:p>
          <a:p>
            <a:pPr marL="0" indent="0">
              <a:buNone/>
            </a:pPr>
            <a:r>
              <a:rPr lang="en-US" dirty="0"/>
              <a:t> </a:t>
            </a:r>
          </a:p>
          <a:p>
            <a:pPr marL="0" indent="0">
              <a:buNone/>
            </a:pPr>
            <a:r>
              <a:rPr lang="en-US" b="1" u="sng" dirty="0"/>
              <a:t>Award:</a:t>
            </a:r>
            <a:endParaRPr lang="en-US" dirty="0"/>
          </a:p>
          <a:p>
            <a:r>
              <a:rPr lang="en-US" dirty="0"/>
              <a:t>One scholarship will be awarded annually for one year (2 semesters) of full time study attending SUNY Morrisville at the Morrisville campus. The scholarship will be awarded to one person a year and distributed each fall and spring semester in the amount of </a:t>
            </a:r>
            <a:r>
              <a:rPr lang="en-US" dirty="0" smtClean="0"/>
              <a:t>$450</a:t>
            </a:r>
            <a:r>
              <a:rPr lang="en-US" dirty="0"/>
              <a:t>. </a:t>
            </a:r>
          </a:p>
          <a:p>
            <a:endParaRPr lang="en-US" dirty="0"/>
          </a:p>
          <a:p>
            <a:pPr marL="0" indent="0">
              <a:buNone/>
            </a:pPr>
            <a:r>
              <a:rPr lang="en-US" b="1" u="sng" dirty="0"/>
              <a:t>Eligibility:</a:t>
            </a:r>
            <a:endParaRPr lang="en-US" dirty="0"/>
          </a:p>
          <a:p>
            <a:pPr lvl="0"/>
            <a:r>
              <a:rPr lang="en-US" dirty="0"/>
              <a:t>The applicant must be registered as a full time student at SUNY Morrisville.</a:t>
            </a:r>
          </a:p>
          <a:p>
            <a:pPr lvl="0"/>
            <a:r>
              <a:rPr lang="en-US" dirty="0"/>
              <a:t>The applicant must be taking classes at the Morrisville Campus.</a:t>
            </a:r>
          </a:p>
          <a:p>
            <a:pPr lvl="0"/>
            <a:r>
              <a:rPr lang="en-US" dirty="0"/>
              <a:t>The applicant cannot be a member or a relative of a member of the Alpha Delta Mu Fraternity  </a:t>
            </a:r>
          </a:p>
          <a:p>
            <a:pPr marL="0" indent="0">
              <a:buNone/>
            </a:pPr>
            <a:r>
              <a:rPr lang="en-US" dirty="0"/>
              <a:t> </a:t>
            </a:r>
          </a:p>
          <a:p>
            <a:pPr marL="0" indent="0">
              <a:buNone/>
            </a:pPr>
            <a:r>
              <a:rPr lang="en-US" b="1" u="sng" dirty="0"/>
              <a:t>Method of Application and Due Date</a:t>
            </a:r>
            <a:r>
              <a:rPr lang="en-US" b="1" u="sng" dirty="0" smtClean="0"/>
              <a:t>:</a:t>
            </a:r>
            <a:r>
              <a:rPr lang="en-US" dirty="0"/>
              <a:t>  </a:t>
            </a:r>
          </a:p>
          <a:p>
            <a:r>
              <a:rPr lang="en-US" b="1" u="sng" dirty="0"/>
              <a:t>Be Sure to Include:</a:t>
            </a:r>
            <a:endParaRPr lang="en-US" dirty="0"/>
          </a:p>
          <a:p>
            <a:pPr lvl="0"/>
            <a:r>
              <a:rPr lang="en-US" dirty="0"/>
              <a:t>Application Form for the John F. “Doc” Humphrey Scholarship</a:t>
            </a:r>
          </a:p>
          <a:p>
            <a:pPr lvl="0"/>
            <a:r>
              <a:rPr lang="en-US" dirty="0"/>
              <a:t>High School Transcript for in coming freshmen or Collage transcripts for existing students.</a:t>
            </a:r>
          </a:p>
          <a:p>
            <a:pPr lvl="0"/>
            <a:r>
              <a:rPr lang="en-US" dirty="0"/>
              <a:t>Personal Essay Form</a:t>
            </a:r>
          </a:p>
        </p:txBody>
      </p:sp>
    </p:spTree>
    <p:extLst>
      <p:ext uri="{BB962C8B-B14F-4D97-AF65-F5344CB8AC3E}">
        <p14:creationId xmlns:p14="http://schemas.microsoft.com/office/powerpoint/2010/main" val="315899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396</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Americana BT</vt:lpstr>
      <vt:lpstr>Arial</vt:lpstr>
      <vt:lpstr>Baskerville Old Face</vt:lpstr>
      <vt:lpstr>Calibri</vt:lpstr>
      <vt:lpstr>Calibri Light</vt:lpstr>
      <vt:lpstr>MS Mincho</vt:lpstr>
      <vt:lpstr>Office Theme</vt:lpstr>
      <vt:lpstr>Alpha Delta Mu  Alumni Association</vt:lpstr>
      <vt:lpstr>History of the Fraternity </vt:lpstr>
      <vt:lpstr>Progression of the Alumni Association</vt:lpstr>
      <vt:lpstr>Our Founder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Delta Mu  Alumni Association</dc:title>
  <dc:creator>cookie t</dc:creator>
  <cp:lastModifiedBy>cookie t</cp:lastModifiedBy>
  <cp:revision>7</cp:revision>
  <dcterms:created xsi:type="dcterms:W3CDTF">2021-09-27T23:45:13Z</dcterms:created>
  <dcterms:modified xsi:type="dcterms:W3CDTF">2021-09-28T01:11:27Z</dcterms:modified>
</cp:coreProperties>
</file>